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30.jpg" ContentType="image/png"/>
  <Override PartName="/ppt/notesSlides/notesSlide23.xml" ContentType="application/vnd.openxmlformats-officedocument.presentationml.notesSlide+xml"/>
  <Override PartName="/ppt/media/image31.jpg" ContentType="image/gif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60" r:id="rId3"/>
    <p:sldId id="261" r:id="rId4"/>
    <p:sldId id="263" r:id="rId5"/>
    <p:sldId id="355" r:id="rId6"/>
    <p:sldId id="352" r:id="rId7"/>
    <p:sldId id="346" r:id="rId8"/>
    <p:sldId id="347" r:id="rId9"/>
    <p:sldId id="348" r:id="rId10"/>
    <p:sldId id="265" r:id="rId11"/>
    <p:sldId id="266" r:id="rId12"/>
    <p:sldId id="267" r:id="rId13"/>
    <p:sldId id="268" r:id="rId14"/>
    <p:sldId id="269" r:id="rId15"/>
    <p:sldId id="356" r:id="rId16"/>
    <p:sldId id="342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357" r:id="rId26"/>
    <p:sldId id="323" r:id="rId27"/>
    <p:sldId id="270" r:id="rId28"/>
    <p:sldId id="343" r:id="rId29"/>
    <p:sldId id="344" r:id="rId30"/>
    <p:sldId id="345" r:id="rId31"/>
    <p:sldId id="358" r:id="rId32"/>
    <p:sldId id="360" r:id="rId33"/>
    <p:sldId id="359" r:id="rId34"/>
    <p:sldId id="349" r:id="rId35"/>
    <p:sldId id="350" r:id="rId36"/>
    <p:sldId id="338" r:id="rId37"/>
    <p:sldId id="362" r:id="rId38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Indie Flower" panose="020B0604020202020204" charset="0"/>
      <p:regular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ha" initials="s" lastIdx="2" clrIdx="0">
    <p:extLst>
      <p:ext uri="{19B8F6BF-5375-455C-9EA6-DF929625EA0E}">
        <p15:presenceInfo xmlns:p15="http://schemas.microsoft.com/office/powerpoint/2012/main" userId="sneh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91A023-0672-4491-90CE-7EEDC649CC75}">
  <a:tblStyle styleId="{2B91A023-0672-4491-90CE-7EEDC649CC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2T20:15:08.68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f8aa984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f8aa984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f8aa984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f8aa984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92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f8aa984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f8aa984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f8aa984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f8aa984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f8aa984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f8aa984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f8aa984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f8aa984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f8aa984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f8aa984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f8aa984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f8aa984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f8aa984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f8aa984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f8aa984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f8aa984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f38707f9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f38707f9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f8aa984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f8aa984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134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f38707f9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f38707f9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401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f8aa984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f8aa984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87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02830f73_29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02830f73_29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02830f73_29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02830f73_29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89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f38707f9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f38707f9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f38707f9_0_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f38707f9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f38707f9_0_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f38707f9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456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f8aa984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f8aa984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f8aa984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f8aa984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f8aa984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f8aa984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f8aa984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f8aa984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</a:t>
            </a:r>
            <a:r>
              <a:rPr lang="en-GB" dirty="0">
                <a:solidFill>
                  <a:srgbClr val="FFE599"/>
                </a:solidFill>
              </a:rPr>
              <a:t>Gentle</a:t>
            </a:r>
            <a:r>
              <a:rPr lang="en-GB" dirty="0"/>
              <a:t> Introduction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</a:t>
            </a:r>
            <a:r>
              <a:rPr lang="en-GB" dirty="0">
                <a:solidFill>
                  <a:srgbClr val="FFE599"/>
                </a:solidFill>
              </a:rPr>
              <a:t>Machine Learning</a:t>
            </a:r>
            <a:endParaRPr dirty="0">
              <a:solidFill>
                <a:srgbClr val="FFE5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4040546"/>
            <a:ext cx="8222100" cy="16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Sneha Mondal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IBM Research AI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February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Kilometres to Miles</a:t>
            </a:r>
            <a:endParaRPr/>
          </a:p>
        </p:txBody>
      </p:sp>
      <p:pic>
        <p:nvPicPr>
          <p:cNvPr id="130" name="Google Shape;130;p22" descr="part1_m2km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2381250"/>
            <a:ext cx="6667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5359600" y="4763525"/>
            <a:ext cx="26814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CC0000"/>
                </a:solidFill>
                <a:latin typeface="Indie Flower"/>
                <a:ea typeface="Indie Flower"/>
                <a:cs typeface="Indie Flower"/>
                <a:sym typeface="Indie Flower"/>
              </a:rPr>
              <a:t>random starting multiplier</a:t>
            </a:r>
            <a:endParaRPr sz="2000" b="1" dirty="0">
              <a:solidFill>
                <a:srgbClr val="CC0000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4805053" y="3798116"/>
            <a:ext cx="869875" cy="914925"/>
          </a:xfrm>
          <a:custGeom>
            <a:avLst/>
            <a:gdLst/>
            <a:ahLst/>
            <a:cxnLst/>
            <a:rect l="l" t="t" r="r" b="b"/>
            <a:pathLst>
              <a:path w="34795" h="36597" extrusionOk="0">
                <a:moveTo>
                  <a:pt x="34795" y="36597"/>
                </a:moveTo>
                <a:cubicBezTo>
                  <a:pt x="24437" y="34160"/>
                  <a:pt x="18666" y="22427"/>
                  <a:pt x="12480" y="13769"/>
                </a:cubicBezTo>
                <a:cubicBezTo>
                  <a:pt x="9912" y="10175"/>
                  <a:pt x="6896" y="6850"/>
                  <a:pt x="3503" y="4023"/>
                </a:cubicBezTo>
                <a:cubicBezTo>
                  <a:pt x="3276" y="3834"/>
                  <a:pt x="1127" y="1042"/>
                  <a:pt x="1194" y="1714"/>
                </a:cubicBezTo>
                <a:cubicBezTo>
                  <a:pt x="1280" y="2569"/>
                  <a:pt x="2410" y="7446"/>
                  <a:pt x="2477" y="7614"/>
                </a:cubicBezTo>
                <a:cubicBezTo>
                  <a:pt x="3425" y="9982"/>
                  <a:pt x="-1762" y="908"/>
                  <a:pt x="681" y="175"/>
                </a:cubicBezTo>
                <a:cubicBezTo>
                  <a:pt x="2593" y="-398"/>
                  <a:pt x="8538" y="809"/>
                  <a:pt x="6581" y="1201"/>
                </a:cubicBezTo>
                <a:cubicBezTo>
                  <a:pt x="4735" y="1571"/>
                  <a:pt x="2821" y="1458"/>
                  <a:pt x="938" y="1458"/>
                </a:cubicBezTo>
              </a:path>
            </a:pathLst>
          </a:cu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Kilometres to Miles</a:t>
            </a:r>
            <a:endParaRPr/>
          </a:p>
        </p:txBody>
      </p:sp>
      <p:pic>
        <p:nvPicPr>
          <p:cNvPr id="140" name="Google Shape;140;p23" descr="part1_m2km_2_err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28800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5813125" y="5746650"/>
            <a:ext cx="20517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CC0000"/>
                </a:solidFill>
                <a:latin typeface="Indie Flower"/>
                <a:ea typeface="Indie Flower"/>
                <a:cs typeface="Indie Flower"/>
                <a:sym typeface="Indie Flower"/>
              </a:rPr>
              <a:t>not great</a:t>
            </a:r>
            <a:endParaRPr sz="3000">
              <a:solidFill>
                <a:srgbClr val="CC0000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4782850" y="5543976"/>
            <a:ext cx="1030275" cy="534650"/>
          </a:xfrm>
          <a:custGeom>
            <a:avLst/>
            <a:gdLst/>
            <a:ahLst/>
            <a:cxnLst/>
            <a:rect l="l" t="t" r="r" b="b"/>
            <a:pathLst>
              <a:path w="41211" h="21386" extrusionOk="0">
                <a:moveTo>
                  <a:pt x="41211" y="21026"/>
                </a:moveTo>
                <a:cubicBezTo>
                  <a:pt x="31196" y="21026"/>
                  <a:pt x="18657" y="23167"/>
                  <a:pt x="11576" y="16086"/>
                </a:cubicBezTo>
                <a:cubicBezTo>
                  <a:pt x="8513" y="13023"/>
                  <a:pt x="6000" y="9432"/>
                  <a:pt x="3597" y="5828"/>
                </a:cubicBezTo>
                <a:cubicBezTo>
                  <a:pt x="2486" y="4162"/>
                  <a:pt x="1593" y="-527"/>
                  <a:pt x="177" y="889"/>
                </a:cubicBezTo>
                <a:cubicBezTo>
                  <a:pt x="-177" y="1243"/>
                  <a:pt x="530" y="4182"/>
                  <a:pt x="937" y="8868"/>
                </a:cubicBezTo>
                <a:cubicBezTo>
                  <a:pt x="1070" y="10394"/>
                  <a:pt x="632" y="13277"/>
                  <a:pt x="1317" y="11907"/>
                </a:cubicBezTo>
                <a:cubicBezTo>
                  <a:pt x="2676" y="9188"/>
                  <a:pt x="1317" y="5828"/>
                  <a:pt x="1317" y="2788"/>
                </a:cubicBezTo>
                <a:cubicBezTo>
                  <a:pt x="1317" y="1902"/>
                  <a:pt x="434" y="203"/>
                  <a:pt x="1317" y="129"/>
                </a:cubicBezTo>
                <a:cubicBezTo>
                  <a:pt x="4411" y="-129"/>
                  <a:pt x="7457" y="1153"/>
                  <a:pt x="10436" y="2029"/>
                </a:cubicBezTo>
                <a:cubicBezTo>
                  <a:pt x="11417" y="2317"/>
                  <a:pt x="13305" y="2465"/>
                  <a:pt x="12335" y="2788"/>
                </a:cubicBezTo>
                <a:cubicBezTo>
                  <a:pt x="8730" y="3988"/>
                  <a:pt x="4736" y="2788"/>
                  <a:pt x="937" y="2788"/>
                </a:cubicBez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Kilometres to Miles</a:t>
            </a:r>
            <a:endParaRPr/>
          </a:p>
        </p:txBody>
      </p:sp>
      <p:pic>
        <p:nvPicPr>
          <p:cNvPr id="148" name="Google Shape;148;p24" descr="part1_m2km_2_error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28800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5927125" y="5708675"/>
            <a:ext cx="1548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2"/>
                </a:solidFill>
                <a:latin typeface="Indie Flower"/>
                <a:ea typeface="Indie Flower"/>
                <a:cs typeface="Indie Flower"/>
                <a:sym typeface="Indie Flower"/>
              </a:rPr>
              <a:t>better</a:t>
            </a:r>
            <a:endParaRPr sz="3000">
              <a:solidFill>
                <a:schemeClr val="accent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4782850" y="5543976"/>
            <a:ext cx="1030275" cy="534650"/>
          </a:xfrm>
          <a:custGeom>
            <a:avLst/>
            <a:gdLst/>
            <a:ahLst/>
            <a:cxnLst/>
            <a:rect l="l" t="t" r="r" b="b"/>
            <a:pathLst>
              <a:path w="41211" h="21386" extrusionOk="0">
                <a:moveTo>
                  <a:pt x="41211" y="21026"/>
                </a:moveTo>
                <a:cubicBezTo>
                  <a:pt x="31196" y="21026"/>
                  <a:pt x="18657" y="23167"/>
                  <a:pt x="11576" y="16086"/>
                </a:cubicBezTo>
                <a:cubicBezTo>
                  <a:pt x="8513" y="13023"/>
                  <a:pt x="6000" y="9432"/>
                  <a:pt x="3597" y="5828"/>
                </a:cubicBezTo>
                <a:cubicBezTo>
                  <a:pt x="2486" y="4162"/>
                  <a:pt x="1593" y="-527"/>
                  <a:pt x="177" y="889"/>
                </a:cubicBezTo>
                <a:cubicBezTo>
                  <a:pt x="-177" y="1243"/>
                  <a:pt x="530" y="4182"/>
                  <a:pt x="937" y="8868"/>
                </a:cubicBezTo>
                <a:cubicBezTo>
                  <a:pt x="1070" y="10394"/>
                  <a:pt x="632" y="13277"/>
                  <a:pt x="1317" y="11907"/>
                </a:cubicBezTo>
                <a:cubicBezTo>
                  <a:pt x="2676" y="9188"/>
                  <a:pt x="1317" y="5828"/>
                  <a:pt x="1317" y="2788"/>
                </a:cubicBezTo>
                <a:cubicBezTo>
                  <a:pt x="1317" y="1902"/>
                  <a:pt x="434" y="203"/>
                  <a:pt x="1317" y="129"/>
                </a:cubicBezTo>
                <a:cubicBezTo>
                  <a:pt x="4411" y="-129"/>
                  <a:pt x="7457" y="1153"/>
                  <a:pt x="10436" y="2029"/>
                </a:cubicBezTo>
                <a:cubicBezTo>
                  <a:pt x="11417" y="2317"/>
                  <a:pt x="13305" y="2465"/>
                  <a:pt x="12335" y="2788"/>
                </a:cubicBezTo>
                <a:cubicBezTo>
                  <a:pt x="8730" y="3988"/>
                  <a:pt x="4736" y="2788"/>
                  <a:pt x="937" y="2788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Kilometres to Miles</a:t>
            </a:r>
            <a:endParaRPr/>
          </a:p>
        </p:txBody>
      </p:sp>
      <p:pic>
        <p:nvPicPr>
          <p:cNvPr id="156" name="Google Shape;156;p25" descr="part1_m2km_2_error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28800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5927125" y="5708675"/>
            <a:ext cx="1548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CC0000"/>
                </a:solidFill>
                <a:latin typeface="Indie Flower"/>
                <a:ea typeface="Indie Flower"/>
                <a:cs typeface="Indie Flower"/>
                <a:sym typeface="Indie Flower"/>
              </a:rPr>
              <a:t>worse !</a:t>
            </a:r>
            <a:endParaRPr sz="3000">
              <a:solidFill>
                <a:srgbClr val="CC0000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4782850" y="5543976"/>
            <a:ext cx="1030275" cy="534650"/>
          </a:xfrm>
          <a:custGeom>
            <a:avLst/>
            <a:gdLst/>
            <a:ahLst/>
            <a:cxnLst/>
            <a:rect l="l" t="t" r="r" b="b"/>
            <a:pathLst>
              <a:path w="41211" h="21386" extrusionOk="0">
                <a:moveTo>
                  <a:pt x="41211" y="21026"/>
                </a:moveTo>
                <a:cubicBezTo>
                  <a:pt x="31196" y="21026"/>
                  <a:pt x="18657" y="23167"/>
                  <a:pt x="11576" y="16086"/>
                </a:cubicBezTo>
                <a:cubicBezTo>
                  <a:pt x="8513" y="13023"/>
                  <a:pt x="6000" y="9432"/>
                  <a:pt x="3597" y="5828"/>
                </a:cubicBezTo>
                <a:cubicBezTo>
                  <a:pt x="2486" y="4162"/>
                  <a:pt x="1593" y="-527"/>
                  <a:pt x="177" y="889"/>
                </a:cubicBezTo>
                <a:cubicBezTo>
                  <a:pt x="-177" y="1243"/>
                  <a:pt x="530" y="4182"/>
                  <a:pt x="937" y="8868"/>
                </a:cubicBezTo>
                <a:cubicBezTo>
                  <a:pt x="1070" y="10394"/>
                  <a:pt x="632" y="13277"/>
                  <a:pt x="1317" y="11907"/>
                </a:cubicBezTo>
                <a:cubicBezTo>
                  <a:pt x="2676" y="9188"/>
                  <a:pt x="1317" y="5828"/>
                  <a:pt x="1317" y="2788"/>
                </a:cubicBezTo>
                <a:cubicBezTo>
                  <a:pt x="1317" y="1902"/>
                  <a:pt x="434" y="203"/>
                  <a:pt x="1317" y="129"/>
                </a:cubicBezTo>
                <a:cubicBezTo>
                  <a:pt x="4411" y="-129"/>
                  <a:pt x="7457" y="1153"/>
                  <a:pt x="10436" y="2029"/>
                </a:cubicBezTo>
                <a:cubicBezTo>
                  <a:pt x="11417" y="2317"/>
                  <a:pt x="13305" y="2465"/>
                  <a:pt x="12335" y="2788"/>
                </a:cubicBezTo>
                <a:cubicBezTo>
                  <a:pt x="8730" y="3988"/>
                  <a:pt x="4736" y="2788"/>
                  <a:pt x="937" y="2788"/>
                </a:cubicBez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Kilometres to Miles</a:t>
            </a:r>
            <a:endParaRPr/>
          </a:p>
        </p:txBody>
      </p:sp>
      <p:pic>
        <p:nvPicPr>
          <p:cNvPr id="164" name="Google Shape;164;p26" descr="part1_m2km_2_error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28800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5718150" y="5803650"/>
            <a:ext cx="19188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FF"/>
                </a:solidFill>
                <a:latin typeface="Indie Flower"/>
                <a:ea typeface="Indie Flower"/>
                <a:cs typeface="Indie Flower"/>
                <a:sym typeface="Indie Flower"/>
              </a:rPr>
              <a:t>best yet !</a:t>
            </a:r>
            <a:endParaRPr sz="3000">
              <a:solidFill>
                <a:srgbClr val="0000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4640375" y="5581951"/>
            <a:ext cx="1030275" cy="534650"/>
          </a:xfrm>
          <a:custGeom>
            <a:avLst/>
            <a:gdLst/>
            <a:ahLst/>
            <a:cxnLst/>
            <a:rect l="l" t="t" r="r" b="b"/>
            <a:pathLst>
              <a:path w="41211" h="21386" extrusionOk="0">
                <a:moveTo>
                  <a:pt x="41211" y="21026"/>
                </a:moveTo>
                <a:cubicBezTo>
                  <a:pt x="31196" y="21026"/>
                  <a:pt x="18657" y="23167"/>
                  <a:pt x="11576" y="16086"/>
                </a:cubicBezTo>
                <a:cubicBezTo>
                  <a:pt x="8513" y="13023"/>
                  <a:pt x="6000" y="9432"/>
                  <a:pt x="3597" y="5828"/>
                </a:cubicBezTo>
                <a:cubicBezTo>
                  <a:pt x="2486" y="4162"/>
                  <a:pt x="1593" y="-527"/>
                  <a:pt x="177" y="889"/>
                </a:cubicBezTo>
                <a:cubicBezTo>
                  <a:pt x="-177" y="1243"/>
                  <a:pt x="530" y="4182"/>
                  <a:pt x="937" y="8868"/>
                </a:cubicBezTo>
                <a:cubicBezTo>
                  <a:pt x="1070" y="10394"/>
                  <a:pt x="632" y="13277"/>
                  <a:pt x="1317" y="11907"/>
                </a:cubicBezTo>
                <a:cubicBezTo>
                  <a:pt x="2676" y="9188"/>
                  <a:pt x="1317" y="5828"/>
                  <a:pt x="1317" y="2788"/>
                </a:cubicBezTo>
                <a:cubicBezTo>
                  <a:pt x="1317" y="1902"/>
                  <a:pt x="434" y="203"/>
                  <a:pt x="1317" y="129"/>
                </a:cubicBezTo>
                <a:cubicBezTo>
                  <a:pt x="4411" y="-129"/>
                  <a:pt x="7457" y="1153"/>
                  <a:pt x="10436" y="2029"/>
                </a:cubicBezTo>
                <a:cubicBezTo>
                  <a:pt x="11417" y="2317"/>
                  <a:pt x="13305" y="2465"/>
                  <a:pt x="12335" y="2788"/>
                </a:cubicBezTo>
                <a:cubicBezTo>
                  <a:pt x="8730" y="3988"/>
                  <a:pt x="4736" y="2788"/>
                  <a:pt x="937" y="2788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Kilometres to Miles</a:t>
            </a:r>
            <a:endParaRPr/>
          </a:p>
        </p:txBody>
      </p:sp>
      <p:pic>
        <p:nvPicPr>
          <p:cNvPr id="164" name="Google Shape;164;p26" descr="part1_m2km_2_error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833" y="2014366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5718150" y="5803650"/>
            <a:ext cx="19188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6" name="Google Shape;132;p22">
            <a:extLst>
              <a:ext uri="{FF2B5EF4-FFF2-40B4-BE49-F238E27FC236}">
                <a16:creationId xmlns:a16="http://schemas.microsoft.com/office/drawing/2014/main" id="{6615928E-723E-46C3-B03C-5976A1B117DA}"/>
              </a:ext>
            </a:extLst>
          </p:cNvPr>
          <p:cNvSpPr/>
          <p:nvPr/>
        </p:nvSpPr>
        <p:spPr>
          <a:xfrm flipH="1">
            <a:off x="2355273" y="3919366"/>
            <a:ext cx="1479777" cy="1884284"/>
          </a:xfrm>
          <a:custGeom>
            <a:avLst/>
            <a:gdLst/>
            <a:ahLst/>
            <a:cxnLst/>
            <a:rect l="l" t="t" r="r" b="b"/>
            <a:pathLst>
              <a:path w="33962" h="56337" extrusionOk="0">
                <a:moveTo>
                  <a:pt x="3187" y="9984"/>
                </a:moveTo>
                <a:cubicBezTo>
                  <a:pt x="3187" y="7690"/>
                  <a:pt x="3279" y="5275"/>
                  <a:pt x="2427" y="3145"/>
                </a:cubicBezTo>
                <a:cubicBezTo>
                  <a:pt x="2022" y="2133"/>
                  <a:pt x="-552" y="639"/>
                  <a:pt x="527" y="485"/>
                </a:cubicBezTo>
                <a:cubicBezTo>
                  <a:pt x="3163" y="108"/>
                  <a:pt x="6013" y="-70"/>
                  <a:pt x="8506" y="865"/>
                </a:cubicBezTo>
                <a:cubicBezTo>
                  <a:pt x="9256" y="1146"/>
                  <a:pt x="11546" y="1372"/>
                  <a:pt x="10786" y="1625"/>
                </a:cubicBezTo>
                <a:cubicBezTo>
                  <a:pt x="7900" y="2587"/>
                  <a:pt x="4581" y="2119"/>
                  <a:pt x="1667" y="1245"/>
                </a:cubicBezTo>
                <a:cubicBezTo>
                  <a:pt x="1152" y="1091"/>
                  <a:pt x="0" y="0"/>
                  <a:pt x="527" y="105"/>
                </a:cubicBezTo>
                <a:cubicBezTo>
                  <a:pt x="12178" y="2435"/>
                  <a:pt x="16306" y="18258"/>
                  <a:pt x="21424" y="28981"/>
                </a:cubicBezTo>
                <a:cubicBezTo>
                  <a:pt x="25745" y="38034"/>
                  <a:pt x="30237" y="47024"/>
                  <a:pt x="33962" y="56337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Google Shape;131;p22">
            <a:extLst>
              <a:ext uri="{FF2B5EF4-FFF2-40B4-BE49-F238E27FC236}">
                <a16:creationId xmlns:a16="http://schemas.microsoft.com/office/drawing/2014/main" id="{3F7E96C3-2922-4515-B53A-58D93F15F6FF}"/>
              </a:ext>
            </a:extLst>
          </p:cNvPr>
          <p:cNvSpPr txBox="1"/>
          <p:nvPr/>
        </p:nvSpPr>
        <p:spPr>
          <a:xfrm>
            <a:off x="982833" y="5803650"/>
            <a:ext cx="32676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2"/>
                </a:solidFill>
                <a:latin typeface="Indie Flower"/>
                <a:ea typeface="Indie Flower"/>
                <a:cs typeface="Indie Flower"/>
                <a:sym typeface="Indie Flower"/>
              </a:rPr>
              <a:t>we just learnt a MODEL</a:t>
            </a:r>
            <a:endParaRPr sz="2400" b="1" dirty="0">
              <a:solidFill>
                <a:schemeClr val="accent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288538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4243-4BF9-4C26-81CD-C5B71222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vs. Caterpillars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CC36-A74F-4B32-ABCC-DBB24E67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35" y="1025236"/>
            <a:ext cx="4002425" cy="3001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6B8A8-6643-4677-A23C-9FF7EFCB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28188"/>
            <a:ext cx="3862242" cy="32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Garden Bugs - Features</a:t>
            </a:r>
            <a:endParaRPr dirty="0"/>
          </a:p>
        </p:txBody>
      </p:sp>
      <p:pic>
        <p:nvPicPr>
          <p:cNvPr id="179" name="Google Shape;179;p28" descr="part1_bug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266825"/>
            <a:ext cx="523875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Classifying Bugs</a:t>
            </a:r>
            <a:endParaRPr/>
          </a:p>
        </p:txBody>
      </p:sp>
      <p:pic>
        <p:nvPicPr>
          <p:cNvPr id="185" name="Google Shape;185;p29" descr="part1_bug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114425"/>
            <a:ext cx="523875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Classifying Bugs</a:t>
            </a:r>
            <a:endParaRPr/>
          </a:p>
        </p:txBody>
      </p:sp>
      <p:pic>
        <p:nvPicPr>
          <p:cNvPr id="191" name="Google Shape;191;p30" descr="part1_bugs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266825"/>
            <a:ext cx="523875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 descr="nest-google-now-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4980">
            <a:off x="912300" y="1274775"/>
            <a:ext cx="2608750" cy="26921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ML?</a:t>
            </a:r>
            <a:endParaRPr dirty="0"/>
          </a:p>
        </p:txBody>
      </p:sp>
      <p:pic>
        <p:nvPicPr>
          <p:cNvPr id="97" name="Google Shape;97;p17" descr="ai_news_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4616">
            <a:off x="546195" y="2902312"/>
            <a:ext cx="4845310" cy="3140627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" name="Google Shape;98;p17" descr="ai_news_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3443">
            <a:off x="3789360" y="1304956"/>
            <a:ext cx="4420331" cy="2953566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" name="Google Shape;99;p17" descr="ai_news_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1048">
            <a:off x="4251243" y="2847194"/>
            <a:ext cx="3686563" cy="3682463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Classifying Bugs</a:t>
            </a:r>
            <a:endParaRPr/>
          </a:p>
        </p:txBody>
      </p:sp>
      <p:pic>
        <p:nvPicPr>
          <p:cNvPr id="197" name="Google Shape;197;p31" descr="part1_bug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266825"/>
            <a:ext cx="523875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Classifying Bugs -  Test on a new Bug!</a:t>
            </a:r>
            <a:endParaRPr dirty="0"/>
          </a:p>
        </p:txBody>
      </p:sp>
      <p:pic>
        <p:nvPicPr>
          <p:cNvPr id="203" name="Google Shape;203;p32" descr="part1_bugs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266825"/>
            <a:ext cx="523875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</a:t>
            </a:r>
            <a:r>
              <a:rPr lang="en-GB" i="1" dirty="0"/>
              <a:t>are </a:t>
            </a:r>
            <a:r>
              <a:rPr lang="en-GB" dirty="0"/>
              <a:t>we learning?</a:t>
            </a:r>
            <a:endParaRPr dirty="0"/>
          </a:p>
        </p:txBody>
      </p:sp>
      <p:pic>
        <p:nvPicPr>
          <p:cNvPr id="222" name="Google Shape;222;p35" descr="part1_classifie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63" y="1147763"/>
            <a:ext cx="5476875" cy="54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from Data</a:t>
            </a:r>
            <a:endParaRPr/>
          </a:p>
        </p:txBody>
      </p:sp>
      <p:pic>
        <p:nvPicPr>
          <p:cNvPr id="228" name="Google Shape;228;p36" descr="part1_classifier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1171575"/>
            <a:ext cx="5429250" cy="54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/>
        </p:nvSpPr>
        <p:spPr>
          <a:xfrm>
            <a:off x="4801600" y="2966825"/>
            <a:ext cx="27198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0000"/>
                </a:solidFill>
                <a:latin typeface="Indie Flower"/>
                <a:ea typeface="Indie Flower"/>
                <a:cs typeface="Indie Flower"/>
                <a:sym typeface="Indie Flower"/>
              </a:rPr>
              <a:t>not a good separator</a:t>
            </a:r>
            <a:endParaRPr>
              <a:solidFill>
                <a:srgbClr val="990000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6264850" y="3398550"/>
            <a:ext cx="615650" cy="1385675"/>
          </a:xfrm>
          <a:custGeom>
            <a:avLst/>
            <a:gdLst/>
            <a:ahLst/>
            <a:cxnLst/>
            <a:rect l="l" t="t" r="r" b="b"/>
            <a:pathLst>
              <a:path w="24626" h="55427" extrusionOk="0">
                <a:moveTo>
                  <a:pt x="0" y="0"/>
                </a:moveTo>
                <a:cubicBezTo>
                  <a:pt x="11241" y="7272"/>
                  <a:pt x="18981" y="22008"/>
                  <a:pt x="18981" y="35396"/>
                </a:cubicBezTo>
                <a:cubicBezTo>
                  <a:pt x="18981" y="39423"/>
                  <a:pt x="18781" y="43465"/>
                  <a:pt x="18211" y="47451"/>
                </a:cubicBezTo>
                <a:cubicBezTo>
                  <a:pt x="17932" y="49405"/>
                  <a:pt x="17894" y="51386"/>
                  <a:pt x="17698" y="53350"/>
                </a:cubicBezTo>
                <a:cubicBezTo>
                  <a:pt x="17638" y="53952"/>
                  <a:pt x="17667" y="55707"/>
                  <a:pt x="17442" y="55146"/>
                </a:cubicBezTo>
                <a:cubicBezTo>
                  <a:pt x="16508" y="52811"/>
                  <a:pt x="16067" y="50299"/>
                  <a:pt x="15133" y="47964"/>
                </a:cubicBezTo>
                <a:cubicBezTo>
                  <a:pt x="14731" y="46960"/>
                  <a:pt x="14107" y="43805"/>
                  <a:pt x="14107" y="44886"/>
                </a:cubicBezTo>
                <a:cubicBezTo>
                  <a:pt x="14107" y="48142"/>
                  <a:pt x="16040" y="56496"/>
                  <a:pt x="17955" y="53863"/>
                </a:cubicBezTo>
                <a:cubicBezTo>
                  <a:pt x="19533" y="51693"/>
                  <a:pt x="20449" y="49085"/>
                  <a:pt x="22059" y="46938"/>
                </a:cubicBezTo>
                <a:cubicBezTo>
                  <a:pt x="22757" y="46008"/>
                  <a:pt x="23289" y="43295"/>
                  <a:pt x="24111" y="44117"/>
                </a:cubicBezTo>
                <a:cubicBezTo>
                  <a:pt x="26309" y="46315"/>
                  <a:pt x="20391" y="49182"/>
                  <a:pt x="19237" y="52068"/>
                </a:cubicBez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from Data</a:t>
            </a:r>
            <a:endParaRPr/>
          </a:p>
        </p:txBody>
      </p:sp>
      <p:pic>
        <p:nvPicPr>
          <p:cNvPr id="236" name="Google Shape;236;p37" descr="part1_classifier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1171575"/>
            <a:ext cx="5429250" cy="542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7"/>
          <p:cNvCxnSpPr/>
          <p:nvPr/>
        </p:nvCxnSpPr>
        <p:spPr>
          <a:xfrm rot="10800000" flipH="1">
            <a:off x="2911125" y="3687000"/>
            <a:ext cx="4918500" cy="1878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37"/>
          <p:cNvSpPr/>
          <p:nvPr/>
        </p:nvSpPr>
        <p:spPr>
          <a:xfrm>
            <a:off x="7393067" y="3945853"/>
            <a:ext cx="228900" cy="715925"/>
          </a:xfrm>
          <a:custGeom>
            <a:avLst/>
            <a:gdLst/>
            <a:ahLst/>
            <a:cxnLst/>
            <a:rect l="l" t="t" r="r" b="b"/>
            <a:pathLst>
              <a:path w="9156" h="28637" extrusionOk="0">
                <a:moveTo>
                  <a:pt x="1810" y="28637"/>
                </a:moveTo>
                <a:cubicBezTo>
                  <a:pt x="5513" y="23082"/>
                  <a:pt x="6453" y="15434"/>
                  <a:pt x="5144" y="8887"/>
                </a:cubicBezTo>
                <a:cubicBezTo>
                  <a:pt x="4699" y="6660"/>
                  <a:pt x="4291" y="4220"/>
                  <a:pt x="2836" y="2475"/>
                </a:cubicBezTo>
                <a:cubicBezTo>
                  <a:pt x="2217" y="1732"/>
                  <a:pt x="1321" y="-382"/>
                  <a:pt x="784" y="423"/>
                </a:cubicBezTo>
                <a:cubicBezTo>
                  <a:pt x="-402" y="2201"/>
                  <a:pt x="784" y="8972"/>
                  <a:pt x="784" y="6835"/>
                </a:cubicBezTo>
                <a:cubicBezTo>
                  <a:pt x="784" y="4610"/>
                  <a:pt x="-1043" y="948"/>
                  <a:pt x="1040" y="166"/>
                </a:cubicBezTo>
                <a:cubicBezTo>
                  <a:pt x="2764" y="-481"/>
                  <a:pt x="4523" y="1394"/>
                  <a:pt x="6170" y="2218"/>
                </a:cubicBezTo>
                <a:cubicBezTo>
                  <a:pt x="6227" y="2247"/>
                  <a:pt x="8984" y="4022"/>
                  <a:pt x="8992" y="4014"/>
                </a:cubicBezTo>
                <a:cubicBezTo>
                  <a:pt x="9646" y="3360"/>
                  <a:pt x="7436" y="3013"/>
                  <a:pt x="6683" y="2475"/>
                </a:cubicBezTo>
                <a:cubicBezTo>
                  <a:pt x="5030" y="1293"/>
                  <a:pt x="3072" y="166"/>
                  <a:pt x="1040" y="166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Google Shape;239;p37"/>
          <p:cNvSpPr txBox="1"/>
          <p:nvPr/>
        </p:nvSpPr>
        <p:spPr>
          <a:xfrm>
            <a:off x="4673325" y="3264725"/>
            <a:ext cx="27198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Indie Flower"/>
                <a:ea typeface="Indie Flower"/>
                <a:cs typeface="Indie Flower"/>
                <a:sym typeface="Indie Flower"/>
              </a:rPr>
              <a:t>shift the line up</a:t>
            </a:r>
            <a:endParaRPr>
              <a:solidFill>
                <a:schemeClr val="accent2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Indie Flower"/>
                <a:ea typeface="Indie Flower"/>
                <a:cs typeface="Indie Flower"/>
                <a:sym typeface="Indie Flower"/>
              </a:rPr>
              <a:t>just above the training data point</a:t>
            </a:r>
            <a:endParaRPr>
              <a:solidFill>
                <a:schemeClr val="accent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from Data</a:t>
            </a:r>
            <a:endParaRPr/>
          </a:p>
        </p:txBody>
      </p:sp>
      <p:pic>
        <p:nvPicPr>
          <p:cNvPr id="236" name="Google Shape;236;p37" descr="part1_classifier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1171575"/>
            <a:ext cx="5429250" cy="54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 rot="20065313">
            <a:off x="6659207" y="3574926"/>
            <a:ext cx="228900" cy="985706"/>
          </a:xfrm>
          <a:custGeom>
            <a:avLst/>
            <a:gdLst/>
            <a:ahLst/>
            <a:cxnLst/>
            <a:rect l="l" t="t" r="r" b="b"/>
            <a:pathLst>
              <a:path w="9156" h="28637" extrusionOk="0">
                <a:moveTo>
                  <a:pt x="1810" y="28637"/>
                </a:moveTo>
                <a:cubicBezTo>
                  <a:pt x="5513" y="23082"/>
                  <a:pt x="6453" y="15434"/>
                  <a:pt x="5144" y="8887"/>
                </a:cubicBezTo>
                <a:cubicBezTo>
                  <a:pt x="4699" y="6660"/>
                  <a:pt x="4291" y="4220"/>
                  <a:pt x="2836" y="2475"/>
                </a:cubicBezTo>
                <a:cubicBezTo>
                  <a:pt x="2217" y="1732"/>
                  <a:pt x="1321" y="-382"/>
                  <a:pt x="784" y="423"/>
                </a:cubicBezTo>
                <a:cubicBezTo>
                  <a:pt x="-402" y="2201"/>
                  <a:pt x="784" y="8972"/>
                  <a:pt x="784" y="6835"/>
                </a:cubicBezTo>
                <a:cubicBezTo>
                  <a:pt x="784" y="4610"/>
                  <a:pt x="-1043" y="948"/>
                  <a:pt x="1040" y="166"/>
                </a:cubicBezTo>
                <a:cubicBezTo>
                  <a:pt x="2764" y="-481"/>
                  <a:pt x="4523" y="1394"/>
                  <a:pt x="6170" y="2218"/>
                </a:cubicBezTo>
                <a:cubicBezTo>
                  <a:pt x="6227" y="2247"/>
                  <a:pt x="8984" y="4022"/>
                  <a:pt x="8992" y="4014"/>
                </a:cubicBezTo>
                <a:cubicBezTo>
                  <a:pt x="9646" y="3360"/>
                  <a:pt x="7436" y="3013"/>
                  <a:pt x="6683" y="2475"/>
                </a:cubicBezTo>
                <a:cubicBezTo>
                  <a:pt x="5030" y="1293"/>
                  <a:pt x="3072" y="166"/>
                  <a:pt x="1040" y="166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Google Shape;239;p37"/>
          <p:cNvSpPr txBox="1"/>
          <p:nvPr/>
        </p:nvSpPr>
        <p:spPr>
          <a:xfrm>
            <a:off x="4751460" y="3573813"/>
            <a:ext cx="27198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7" name="Google Shape;131;p22">
            <a:extLst>
              <a:ext uri="{FF2B5EF4-FFF2-40B4-BE49-F238E27FC236}">
                <a16:creationId xmlns:a16="http://schemas.microsoft.com/office/drawing/2014/main" id="{DB097789-B0F2-4D69-B42F-95803289D81C}"/>
              </a:ext>
            </a:extLst>
          </p:cNvPr>
          <p:cNvSpPr txBox="1"/>
          <p:nvPr/>
        </p:nvSpPr>
        <p:spPr>
          <a:xfrm>
            <a:off x="5455876" y="3095479"/>
            <a:ext cx="32676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2"/>
                </a:solidFill>
                <a:latin typeface="Indie Flower"/>
                <a:ea typeface="Indie Flower"/>
                <a:cs typeface="Indie Flower"/>
                <a:sym typeface="Indie Flower"/>
              </a:rPr>
              <a:t>also a MODEL!</a:t>
            </a:r>
            <a:endParaRPr sz="2400" b="1" dirty="0">
              <a:solidFill>
                <a:schemeClr val="accent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707973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Paradigm</a:t>
            </a:r>
            <a:endParaRPr dirty="0"/>
          </a:p>
        </p:txBody>
      </p:sp>
      <p:sp>
        <p:nvSpPr>
          <p:cNvPr id="559" name="Google Shape;559;p80"/>
          <p:cNvSpPr/>
          <p:nvPr/>
        </p:nvSpPr>
        <p:spPr>
          <a:xfrm>
            <a:off x="2923950" y="1434300"/>
            <a:ext cx="3296100" cy="1804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MACHINE LEARNING PARADIGM</a:t>
            </a:r>
            <a:endParaRPr dirty="0"/>
          </a:p>
        </p:txBody>
      </p:sp>
      <p:sp>
        <p:nvSpPr>
          <p:cNvPr id="560" name="Google Shape;560;p80"/>
          <p:cNvSpPr/>
          <p:nvPr/>
        </p:nvSpPr>
        <p:spPr>
          <a:xfrm>
            <a:off x="515125" y="3989850"/>
            <a:ext cx="2071800" cy="1082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Initialise</a:t>
            </a:r>
            <a:endParaRPr/>
          </a:p>
        </p:txBody>
      </p:sp>
      <p:sp>
        <p:nvSpPr>
          <p:cNvPr id="561" name="Google Shape;561;p80"/>
          <p:cNvSpPr/>
          <p:nvPr/>
        </p:nvSpPr>
        <p:spPr>
          <a:xfrm>
            <a:off x="3536100" y="3989850"/>
            <a:ext cx="2071800" cy="1082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</a:t>
            </a:r>
            <a:endParaRPr/>
          </a:p>
        </p:txBody>
      </p:sp>
      <p:sp>
        <p:nvSpPr>
          <p:cNvPr id="562" name="Google Shape;562;p80"/>
          <p:cNvSpPr/>
          <p:nvPr/>
        </p:nvSpPr>
        <p:spPr>
          <a:xfrm>
            <a:off x="6557075" y="3989850"/>
            <a:ext cx="2071800" cy="1082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Computer “error” </a:t>
            </a:r>
            <a:r>
              <a:rPr lang="en-GB" dirty="0" err="1"/>
              <a:t>wrt</a:t>
            </a:r>
            <a:r>
              <a:rPr lang="en-GB" dirty="0"/>
              <a:t> True Label</a:t>
            </a:r>
            <a:endParaRPr dirty="0"/>
          </a:p>
        </p:txBody>
      </p:sp>
      <p:cxnSp>
        <p:nvCxnSpPr>
          <p:cNvPr id="563" name="Google Shape;563;p80"/>
          <p:cNvCxnSpPr>
            <a:stCxn id="559" idx="2"/>
            <a:endCxn id="560" idx="0"/>
          </p:cNvCxnSpPr>
          <p:nvPr/>
        </p:nvCxnSpPr>
        <p:spPr>
          <a:xfrm flipH="1">
            <a:off x="1551000" y="3239100"/>
            <a:ext cx="3021000" cy="750900"/>
          </a:xfrm>
          <a:prstGeom prst="straightConnector1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80"/>
          <p:cNvCxnSpPr>
            <a:stCxn id="559" idx="2"/>
            <a:endCxn id="561" idx="0"/>
          </p:cNvCxnSpPr>
          <p:nvPr/>
        </p:nvCxnSpPr>
        <p:spPr>
          <a:xfrm>
            <a:off x="4572000" y="3239100"/>
            <a:ext cx="0" cy="750900"/>
          </a:xfrm>
          <a:prstGeom prst="straightConnector1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80"/>
          <p:cNvCxnSpPr>
            <a:stCxn id="559" idx="2"/>
            <a:endCxn id="562" idx="0"/>
          </p:cNvCxnSpPr>
          <p:nvPr/>
        </p:nvCxnSpPr>
        <p:spPr>
          <a:xfrm>
            <a:off x="4572000" y="3239100"/>
            <a:ext cx="3021000" cy="750900"/>
          </a:xfrm>
          <a:prstGeom prst="straightConnector1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80"/>
          <p:cNvSpPr txBox="1"/>
          <p:nvPr/>
        </p:nvSpPr>
        <p:spPr>
          <a:xfrm>
            <a:off x="21775" y="5704300"/>
            <a:ext cx="30585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/>
                </a:solidFill>
                <a:latin typeface="Indie Flower"/>
                <a:ea typeface="Indie Flower"/>
                <a:cs typeface="Indie Flower"/>
                <a:sym typeface="Indie Flower"/>
              </a:rPr>
              <a:t>set initial parameters</a:t>
            </a:r>
            <a:endParaRPr b="1" dirty="0">
              <a:solidFill>
                <a:schemeClr val="accent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567" name="Google Shape;567;p80"/>
          <p:cNvSpPr txBox="1"/>
          <p:nvPr/>
        </p:nvSpPr>
        <p:spPr>
          <a:xfrm>
            <a:off x="3042750" y="5704300"/>
            <a:ext cx="30585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/>
                </a:solidFill>
                <a:latin typeface="Indie Flower"/>
                <a:ea typeface="Indie Flower"/>
                <a:cs typeface="Indie Flower"/>
                <a:sym typeface="Indie Flower"/>
              </a:rPr>
              <a:t>do the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/>
                </a:solidFill>
                <a:latin typeface="Indie Flower"/>
                <a:ea typeface="Indie Flower"/>
                <a:cs typeface="Indie Flower"/>
                <a:sym typeface="Indie Flower"/>
              </a:rPr>
              <a:t>(duh!)</a:t>
            </a:r>
            <a:endParaRPr b="1" dirty="0">
              <a:solidFill>
                <a:schemeClr val="accent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568" name="Google Shape;568;p80"/>
          <p:cNvSpPr txBox="1"/>
          <p:nvPr/>
        </p:nvSpPr>
        <p:spPr>
          <a:xfrm>
            <a:off x="6063725" y="5704300"/>
            <a:ext cx="30585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/>
                </a:solidFill>
                <a:latin typeface="Indie Flower"/>
                <a:ea typeface="Indie Flower"/>
                <a:cs typeface="Indie Flower"/>
                <a:sym typeface="Indie Flower"/>
              </a:rPr>
              <a:t>query for answers</a:t>
            </a:r>
            <a:endParaRPr b="1" dirty="0">
              <a:solidFill>
                <a:schemeClr val="accent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569" name="Google Shape;569;p80"/>
          <p:cNvSpPr/>
          <p:nvPr/>
        </p:nvSpPr>
        <p:spPr>
          <a:xfrm>
            <a:off x="1274499" y="5314146"/>
            <a:ext cx="248250" cy="537200"/>
          </a:xfrm>
          <a:custGeom>
            <a:avLst/>
            <a:gdLst/>
            <a:ahLst/>
            <a:cxnLst/>
            <a:rect l="l" t="t" r="r" b="b"/>
            <a:pathLst>
              <a:path w="9930" h="21488" extrusionOk="0">
                <a:moveTo>
                  <a:pt x="2595" y="21488"/>
                </a:moveTo>
                <a:cubicBezTo>
                  <a:pt x="2595" y="15640"/>
                  <a:pt x="4115" y="9859"/>
                  <a:pt x="4115" y="4011"/>
                </a:cubicBezTo>
                <a:cubicBezTo>
                  <a:pt x="4115" y="2738"/>
                  <a:pt x="4874" y="781"/>
                  <a:pt x="3735" y="212"/>
                </a:cubicBezTo>
                <a:cubicBezTo>
                  <a:pt x="2035" y="-637"/>
                  <a:pt x="1658" y="3428"/>
                  <a:pt x="315" y="4771"/>
                </a:cubicBezTo>
                <a:cubicBezTo>
                  <a:pt x="-535" y="5621"/>
                  <a:pt x="587" y="3589"/>
                  <a:pt x="1075" y="2491"/>
                </a:cubicBezTo>
                <a:cubicBezTo>
                  <a:pt x="1775" y="917"/>
                  <a:pt x="4727" y="-174"/>
                  <a:pt x="6015" y="971"/>
                </a:cubicBezTo>
                <a:cubicBezTo>
                  <a:pt x="7512" y="2301"/>
                  <a:pt x="11225" y="6807"/>
                  <a:pt x="9434" y="5911"/>
                </a:cubicBezTo>
                <a:cubicBezTo>
                  <a:pt x="7258" y="4823"/>
                  <a:pt x="4875" y="2645"/>
                  <a:pt x="4875" y="212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0" name="Google Shape;570;p80"/>
          <p:cNvSpPr/>
          <p:nvPr/>
        </p:nvSpPr>
        <p:spPr>
          <a:xfrm>
            <a:off x="4447874" y="5314146"/>
            <a:ext cx="248250" cy="537200"/>
          </a:xfrm>
          <a:custGeom>
            <a:avLst/>
            <a:gdLst/>
            <a:ahLst/>
            <a:cxnLst/>
            <a:rect l="l" t="t" r="r" b="b"/>
            <a:pathLst>
              <a:path w="9930" h="21488" extrusionOk="0">
                <a:moveTo>
                  <a:pt x="2595" y="21488"/>
                </a:moveTo>
                <a:cubicBezTo>
                  <a:pt x="2595" y="15640"/>
                  <a:pt x="4115" y="9859"/>
                  <a:pt x="4115" y="4011"/>
                </a:cubicBezTo>
                <a:cubicBezTo>
                  <a:pt x="4115" y="2738"/>
                  <a:pt x="4874" y="781"/>
                  <a:pt x="3735" y="212"/>
                </a:cubicBezTo>
                <a:cubicBezTo>
                  <a:pt x="2035" y="-637"/>
                  <a:pt x="1658" y="3428"/>
                  <a:pt x="315" y="4771"/>
                </a:cubicBezTo>
                <a:cubicBezTo>
                  <a:pt x="-535" y="5621"/>
                  <a:pt x="587" y="3589"/>
                  <a:pt x="1075" y="2491"/>
                </a:cubicBezTo>
                <a:cubicBezTo>
                  <a:pt x="1775" y="917"/>
                  <a:pt x="4727" y="-174"/>
                  <a:pt x="6015" y="971"/>
                </a:cubicBezTo>
                <a:cubicBezTo>
                  <a:pt x="7512" y="2301"/>
                  <a:pt x="11225" y="6807"/>
                  <a:pt x="9434" y="5911"/>
                </a:cubicBezTo>
                <a:cubicBezTo>
                  <a:pt x="7258" y="4823"/>
                  <a:pt x="4875" y="2645"/>
                  <a:pt x="4875" y="212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1" name="Google Shape;571;p80"/>
          <p:cNvSpPr/>
          <p:nvPr/>
        </p:nvSpPr>
        <p:spPr>
          <a:xfrm>
            <a:off x="7440599" y="5314146"/>
            <a:ext cx="248250" cy="537200"/>
          </a:xfrm>
          <a:custGeom>
            <a:avLst/>
            <a:gdLst/>
            <a:ahLst/>
            <a:cxnLst/>
            <a:rect l="l" t="t" r="r" b="b"/>
            <a:pathLst>
              <a:path w="9930" h="21488" extrusionOk="0">
                <a:moveTo>
                  <a:pt x="2595" y="21488"/>
                </a:moveTo>
                <a:cubicBezTo>
                  <a:pt x="2595" y="15640"/>
                  <a:pt x="4115" y="9859"/>
                  <a:pt x="4115" y="4011"/>
                </a:cubicBezTo>
                <a:cubicBezTo>
                  <a:pt x="4115" y="2738"/>
                  <a:pt x="4874" y="781"/>
                  <a:pt x="3735" y="212"/>
                </a:cubicBezTo>
                <a:cubicBezTo>
                  <a:pt x="2035" y="-637"/>
                  <a:pt x="1658" y="3428"/>
                  <a:pt x="315" y="4771"/>
                </a:cubicBezTo>
                <a:cubicBezTo>
                  <a:pt x="-535" y="5621"/>
                  <a:pt x="587" y="3589"/>
                  <a:pt x="1075" y="2491"/>
                </a:cubicBezTo>
                <a:cubicBezTo>
                  <a:pt x="1775" y="917"/>
                  <a:pt x="4727" y="-174"/>
                  <a:pt x="6015" y="971"/>
                </a:cubicBezTo>
                <a:cubicBezTo>
                  <a:pt x="7512" y="2301"/>
                  <a:pt x="11225" y="6807"/>
                  <a:pt x="9434" y="5911"/>
                </a:cubicBezTo>
                <a:cubicBezTo>
                  <a:pt x="7258" y="4823"/>
                  <a:pt x="4875" y="2645"/>
                  <a:pt x="4875" y="212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8308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Points</a:t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 rot="-357879">
            <a:off x="2239321" y="1706066"/>
            <a:ext cx="4665357" cy="3883817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>
              <a:lnSpc>
                <a:spcPct val="115000"/>
              </a:lnSpc>
              <a:buSzPts val="1400"/>
              <a:buAutoNum type="arabicPeriod"/>
            </a:pPr>
            <a:r>
              <a:rPr lang="en-GB" dirty="0"/>
              <a:t>Use </a:t>
            </a:r>
            <a:r>
              <a:rPr lang="en-GB" b="1" dirty="0">
                <a:solidFill>
                  <a:srgbClr val="0000FF"/>
                </a:solidFill>
              </a:rPr>
              <a:t>features</a:t>
            </a:r>
            <a:r>
              <a:rPr lang="en-GB" dirty="0"/>
              <a:t> to represent data!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-GB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Don’t know how something works exactly? Try a </a:t>
            </a:r>
            <a:r>
              <a:rPr lang="en-GB" b="1" dirty="0">
                <a:solidFill>
                  <a:srgbClr val="0000FF"/>
                </a:solidFill>
              </a:rPr>
              <a:t>model</a:t>
            </a:r>
            <a:r>
              <a:rPr lang="en-GB" dirty="0"/>
              <a:t> with </a:t>
            </a:r>
            <a:r>
              <a:rPr lang="en-GB" b="1" dirty="0">
                <a:solidFill>
                  <a:srgbClr val="0000FF"/>
                </a:solidFill>
              </a:rPr>
              <a:t>adjustable</a:t>
            </a:r>
            <a:r>
              <a:rPr lang="en-GB" dirty="0"/>
              <a:t> parameters.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-GB" dirty="0"/>
          </a:p>
          <a:p>
            <a:pPr marL="457200" lvl="0" indent="-317500">
              <a:lnSpc>
                <a:spcPct val="115000"/>
              </a:lnSpc>
              <a:buSzPts val="1400"/>
              <a:buAutoNum type="arabicPeriod"/>
            </a:pPr>
            <a:r>
              <a:rPr lang="en-GB" dirty="0"/>
              <a:t>Use </a:t>
            </a:r>
            <a:r>
              <a:rPr lang="en-GB" b="1" dirty="0">
                <a:solidFill>
                  <a:srgbClr val="0000FF"/>
                </a:solidFill>
              </a:rPr>
              <a:t>error</a:t>
            </a:r>
            <a:r>
              <a:rPr lang="en-GB" dirty="0"/>
              <a:t> to refine parameters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-GB" dirty="0"/>
          </a:p>
          <a:p>
            <a:pPr marL="457200" lvl="0" indent="-317500">
              <a:lnSpc>
                <a:spcPct val="115000"/>
              </a:lnSpc>
              <a:buSzPts val="1400"/>
              <a:buAutoNum type="arabicPeriod"/>
            </a:pPr>
            <a:r>
              <a:rPr lang="en-GB" dirty="0"/>
              <a:t>Predict on </a:t>
            </a:r>
            <a:r>
              <a:rPr lang="en-GB" b="1" dirty="0">
                <a:solidFill>
                  <a:srgbClr val="0000FF"/>
                </a:solidFill>
              </a:rPr>
              <a:t>unseen </a:t>
            </a:r>
            <a:r>
              <a:rPr lang="en-GB" dirty="0"/>
              <a:t>data.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-GB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Pat yourself on the back!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-GB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3" name="Google Shape;173;p27" descr="bird-blue-300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19" y="4364500"/>
            <a:ext cx="1180375" cy="14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Winking Face with No Fill">
            <a:extLst>
              <a:ext uri="{FF2B5EF4-FFF2-40B4-BE49-F238E27FC236}">
                <a16:creationId xmlns:a16="http://schemas.microsoft.com/office/drawing/2014/main" id="{A0C74D49-4CD6-469C-8087-F3D292224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59791">
            <a:off x="4864893" y="4176223"/>
            <a:ext cx="578767" cy="5787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B219-AAD8-4459-9470-432446C4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 -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D5BDB-5249-4062-AE33-572DE4E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30" y="2316475"/>
            <a:ext cx="8993739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4478B-565A-45AF-8119-503C7C7E5C06}"/>
              </a:ext>
            </a:extLst>
          </p:cNvPr>
          <p:cNvSpPr txBox="1"/>
          <p:nvPr/>
        </p:nvSpPr>
        <p:spPr>
          <a:xfrm>
            <a:off x="2620650" y="1175697"/>
            <a:ext cx="41477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           </a:t>
            </a:r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SPAM FILTER</a:t>
            </a:r>
          </a:p>
        </p:txBody>
      </p:sp>
    </p:spTree>
    <p:extLst>
      <p:ext uri="{BB962C8B-B14F-4D97-AF65-F5344CB8AC3E}">
        <p14:creationId xmlns:p14="http://schemas.microsoft.com/office/powerpoint/2010/main" val="386727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B219-AAD8-4459-9470-432446C4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 -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D5BDB-5249-4062-AE33-572DE4E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30" y="2316475"/>
            <a:ext cx="8993739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4478B-565A-45AF-8119-503C7C7E5C06}"/>
              </a:ext>
            </a:extLst>
          </p:cNvPr>
          <p:cNvSpPr txBox="1"/>
          <p:nvPr/>
        </p:nvSpPr>
        <p:spPr>
          <a:xfrm>
            <a:off x="2620650" y="1067976"/>
            <a:ext cx="414779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                      </a:t>
            </a:r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819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Google’s GO</a:t>
            </a:r>
            <a:endParaRPr dirty="0"/>
          </a:p>
        </p:txBody>
      </p:sp>
      <p:pic>
        <p:nvPicPr>
          <p:cNvPr id="105" name="Google Shape;105;p18" descr="ai_news_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638" y="1244325"/>
            <a:ext cx="6067825" cy="48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5870150" y="4366012"/>
            <a:ext cx="750375" cy="41150"/>
          </a:xfrm>
          <a:custGeom>
            <a:avLst/>
            <a:gdLst/>
            <a:ahLst/>
            <a:cxnLst/>
            <a:rect l="l" t="t" r="r" b="b"/>
            <a:pathLst>
              <a:path w="30015" h="1646" extrusionOk="0">
                <a:moveTo>
                  <a:pt x="0" y="1291"/>
                </a:moveTo>
                <a:cubicBezTo>
                  <a:pt x="9149" y="-2776"/>
                  <a:pt x="21060" y="4629"/>
                  <a:pt x="30015" y="151"/>
                </a:cubicBezTo>
              </a:path>
            </a:pathLst>
          </a:cu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Google Shape;107;p18"/>
          <p:cNvSpPr/>
          <p:nvPr/>
        </p:nvSpPr>
        <p:spPr>
          <a:xfrm>
            <a:off x="1586700" y="4707950"/>
            <a:ext cx="1006403" cy="41150"/>
          </a:xfrm>
          <a:custGeom>
            <a:avLst/>
            <a:gdLst/>
            <a:ahLst/>
            <a:cxnLst/>
            <a:rect l="l" t="t" r="r" b="b"/>
            <a:pathLst>
              <a:path w="30015" h="1646" extrusionOk="0">
                <a:moveTo>
                  <a:pt x="0" y="1291"/>
                </a:moveTo>
                <a:cubicBezTo>
                  <a:pt x="9149" y="-2776"/>
                  <a:pt x="21060" y="4629"/>
                  <a:pt x="30015" y="151"/>
                </a:cubicBezTo>
              </a:path>
            </a:pathLst>
          </a:cu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620E-5CA4-4735-AC23-0B5D5792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SPAM FILTER – FEATURES?</a:t>
            </a:r>
          </a:p>
        </p:txBody>
      </p:sp>
      <p:pic>
        <p:nvPicPr>
          <p:cNvPr id="3" name="table">
            <a:extLst>
              <a:ext uri="{FF2B5EF4-FFF2-40B4-BE49-F238E27FC236}">
                <a16:creationId xmlns:a16="http://schemas.microsoft.com/office/drawing/2014/main" id="{CC8FA553-AEAF-43E1-B891-AAD139C5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5" y="1501516"/>
            <a:ext cx="2779296" cy="5334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CB3000-23FF-409F-8A9F-027CEC4F2E65}"/>
              </a:ext>
            </a:extLst>
          </p:cNvPr>
          <p:cNvSpPr txBox="1"/>
          <p:nvPr/>
        </p:nvSpPr>
        <p:spPr>
          <a:xfrm>
            <a:off x="631596" y="1003877"/>
            <a:ext cx="1225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Dictionary</a:t>
            </a: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DAEFAC06-8C49-4782-A592-AD11D25DAA4E}"/>
              </a:ext>
            </a:extLst>
          </p:cNvPr>
          <p:cNvSpPr/>
          <p:nvPr/>
        </p:nvSpPr>
        <p:spPr>
          <a:xfrm>
            <a:off x="2705562" y="3348028"/>
            <a:ext cx="1357322" cy="35719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C4FAD3F-B150-4786-A79E-A62F2AAD7782}"/>
              </a:ext>
            </a:extLst>
          </p:cNvPr>
          <p:cNvSpPr txBox="1"/>
          <p:nvPr/>
        </p:nvSpPr>
        <p:spPr>
          <a:xfrm>
            <a:off x="4374244" y="3348028"/>
            <a:ext cx="407196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0   0   0  0  .  .  .  1  .  .  1  .  .  1  .  .  0  </a:t>
            </a:r>
            <a:endParaRPr lang="en-IN" dirty="0"/>
          </a:p>
        </p:txBody>
      </p:sp>
      <p:sp>
        <p:nvSpPr>
          <p:cNvPr id="8" name="Google Shape;291;p44">
            <a:extLst>
              <a:ext uri="{FF2B5EF4-FFF2-40B4-BE49-F238E27FC236}">
                <a16:creationId xmlns:a16="http://schemas.microsoft.com/office/drawing/2014/main" id="{D44B77E6-6186-424E-90FA-CFECAC206296}"/>
              </a:ext>
            </a:extLst>
          </p:cNvPr>
          <p:cNvSpPr/>
          <p:nvPr/>
        </p:nvSpPr>
        <p:spPr>
          <a:xfrm>
            <a:off x="6033662" y="4399927"/>
            <a:ext cx="2148804" cy="643413"/>
          </a:xfrm>
          <a:prstGeom prst="wedgeRoundRectCallout">
            <a:avLst>
              <a:gd name="adj1" fmla="val -54649"/>
              <a:gd name="adj2" fmla="val -120859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BINARY FEATURES!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74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6D30-4D16-4043-82AB-FEBC87AC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 -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5C708-48D6-42D0-9CE7-C4CEF3A6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2" y="1692919"/>
            <a:ext cx="2817091" cy="3756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91394B-3D05-4AB4-AF65-507E265F506B}"/>
              </a:ext>
            </a:extLst>
          </p:cNvPr>
          <p:cNvSpPr txBox="1"/>
          <p:nvPr/>
        </p:nvSpPr>
        <p:spPr>
          <a:xfrm>
            <a:off x="3645886" y="2647649"/>
            <a:ext cx="414779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HOUSE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3032902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6D30-4D16-4043-82AB-FEBC87AC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AF111-14A3-4D6E-AD83-E7E5890EB8F2}"/>
              </a:ext>
            </a:extLst>
          </p:cNvPr>
          <p:cNvSpPr txBox="1"/>
          <p:nvPr/>
        </p:nvSpPr>
        <p:spPr>
          <a:xfrm>
            <a:off x="2131122" y="1640794"/>
            <a:ext cx="41477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What is the output?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73BC84-FD47-4D99-9D19-E70527912665}"/>
              </a:ext>
            </a:extLst>
          </p:cNvPr>
          <p:cNvCxnSpPr/>
          <p:nvPr/>
        </p:nvCxnSpPr>
        <p:spPr>
          <a:xfrm flipH="1">
            <a:off x="2549236" y="2364509"/>
            <a:ext cx="1006764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088048-15FD-4441-8735-836D88E06D0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070764" y="2325817"/>
            <a:ext cx="1208153" cy="1867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E794ED-BEDC-4C0B-BD7F-477472FFA96B}"/>
              </a:ext>
            </a:extLst>
          </p:cNvPr>
          <p:cNvSpPr txBox="1"/>
          <p:nvPr/>
        </p:nvSpPr>
        <p:spPr>
          <a:xfrm>
            <a:off x="479623" y="4193309"/>
            <a:ext cx="41477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58A6A-9B72-4C1F-AEA3-588C9753FE6E}"/>
              </a:ext>
            </a:extLst>
          </p:cNvPr>
          <p:cNvSpPr txBox="1"/>
          <p:nvPr/>
        </p:nvSpPr>
        <p:spPr>
          <a:xfrm>
            <a:off x="4205019" y="4193308"/>
            <a:ext cx="41477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C6BA0-0E5F-4D61-9820-E5FE5814F162}"/>
              </a:ext>
            </a:extLst>
          </p:cNvPr>
          <p:cNvSpPr txBox="1"/>
          <p:nvPr/>
        </p:nvSpPr>
        <p:spPr>
          <a:xfrm>
            <a:off x="1190825" y="2913746"/>
            <a:ext cx="196553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Discrete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01D0C4-8D85-4C9B-BD23-F89741902418}"/>
              </a:ext>
            </a:extLst>
          </p:cNvPr>
          <p:cNvSpPr txBox="1"/>
          <p:nvPr/>
        </p:nvSpPr>
        <p:spPr>
          <a:xfrm>
            <a:off x="5714831" y="2872980"/>
            <a:ext cx="20788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Numerical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6C7AE2-CAB9-406D-A99B-4843A8506F4F}"/>
              </a:ext>
            </a:extLst>
          </p:cNvPr>
          <p:cNvSpPr txBox="1"/>
          <p:nvPr/>
        </p:nvSpPr>
        <p:spPr>
          <a:xfrm>
            <a:off x="479623" y="4808548"/>
            <a:ext cx="414779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Spam or Not-Spam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Which animal?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7B2D9-9608-41A4-B2CE-3E3CDE9AE136}"/>
              </a:ext>
            </a:extLst>
          </p:cNvPr>
          <p:cNvSpPr txBox="1"/>
          <p:nvPr/>
        </p:nvSpPr>
        <p:spPr>
          <a:xfrm>
            <a:off x="4996205" y="4777443"/>
            <a:ext cx="414779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Price of house/stock/amazon product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Marks in final exam</a:t>
            </a:r>
          </a:p>
        </p:txBody>
      </p:sp>
    </p:spTree>
    <p:extLst>
      <p:ext uri="{BB962C8B-B14F-4D97-AF65-F5344CB8AC3E}">
        <p14:creationId xmlns:p14="http://schemas.microsoft.com/office/powerpoint/2010/main" val="87199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6D30-4D16-4043-82AB-FEBC87AC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5C708-48D6-42D0-9CE7-C4CEF3A6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2" y="2459538"/>
            <a:ext cx="2817091" cy="3756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53182-1B6B-4324-ACA3-76CC581459C3}"/>
              </a:ext>
            </a:extLst>
          </p:cNvPr>
          <p:cNvSpPr txBox="1"/>
          <p:nvPr/>
        </p:nvSpPr>
        <p:spPr>
          <a:xfrm>
            <a:off x="4017817" y="2459538"/>
            <a:ext cx="4756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Carpet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Bedrooms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Close to Airport?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Close to Main Road?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 a Swimming Pool?</a:t>
            </a:r>
          </a:p>
        </p:txBody>
      </p:sp>
    </p:spTree>
    <p:extLst>
      <p:ext uri="{BB962C8B-B14F-4D97-AF65-F5344CB8AC3E}">
        <p14:creationId xmlns:p14="http://schemas.microsoft.com/office/powerpoint/2010/main" val="331888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DA62-1652-40CA-85AD-E2CC54B7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2439C-9081-4D62-BF7E-F20F4FED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44" y="1046374"/>
            <a:ext cx="1131217" cy="1508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900A4B-166F-465A-88DA-DD64406F19EA}"/>
              </a:ext>
            </a:extLst>
          </p:cNvPr>
          <p:cNvSpPr txBox="1"/>
          <p:nvPr/>
        </p:nvSpPr>
        <p:spPr>
          <a:xfrm>
            <a:off x="622169" y="2560093"/>
            <a:ext cx="8161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oboto" panose="020B0604020202020204" charset="0"/>
                <a:ea typeface="Roboto" panose="020B0604020202020204" charset="0"/>
              </a:rPr>
              <a:t>{Area,  #Bedrooms,  Swimming pool, Distance from airport }</a:t>
            </a:r>
            <a:r>
              <a:rPr lang="en-US" sz="2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0495E6-D3D8-4ED6-BEC1-2DCD01D53618}"/>
              </a:ext>
            </a:extLst>
          </p:cNvPr>
          <p:cNvCxnSpPr>
            <a:cxnSpLocks/>
          </p:cNvCxnSpPr>
          <p:nvPr/>
        </p:nvCxnSpPr>
        <p:spPr>
          <a:xfrm>
            <a:off x="1136073" y="3078018"/>
            <a:ext cx="0" cy="875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331D8B-38D4-40CA-9DB6-1B76CB06139A}"/>
              </a:ext>
            </a:extLst>
          </p:cNvPr>
          <p:cNvCxnSpPr>
            <a:cxnSpLocks/>
          </p:cNvCxnSpPr>
          <p:nvPr/>
        </p:nvCxnSpPr>
        <p:spPr>
          <a:xfrm>
            <a:off x="2341419" y="3078018"/>
            <a:ext cx="0" cy="875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FDA3F3-8B9F-4244-A5F9-146017976454}"/>
              </a:ext>
            </a:extLst>
          </p:cNvPr>
          <p:cNvCxnSpPr>
            <a:cxnSpLocks/>
          </p:cNvCxnSpPr>
          <p:nvPr/>
        </p:nvCxnSpPr>
        <p:spPr>
          <a:xfrm>
            <a:off x="6788727" y="3078017"/>
            <a:ext cx="0" cy="875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53B23F-FEDE-4EA9-A45C-CC58B5062078}"/>
              </a:ext>
            </a:extLst>
          </p:cNvPr>
          <p:cNvCxnSpPr>
            <a:cxnSpLocks/>
          </p:cNvCxnSpPr>
          <p:nvPr/>
        </p:nvCxnSpPr>
        <p:spPr>
          <a:xfrm>
            <a:off x="4267200" y="3078017"/>
            <a:ext cx="0" cy="875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57DA4E-D669-4E7B-8AE7-92229B54E9F2}"/>
              </a:ext>
            </a:extLst>
          </p:cNvPr>
          <p:cNvSpPr txBox="1"/>
          <p:nvPr/>
        </p:nvSpPr>
        <p:spPr>
          <a:xfrm>
            <a:off x="622169" y="4152631"/>
            <a:ext cx="6545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1500</a:t>
            </a:r>
            <a:r>
              <a:rPr lang="en-US" dirty="0"/>
              <a:t>	              </a:t>
            </a:r>
            <a:r>
              <a:rPr lang="en-US" sz="2400" dirty="0"/>
              <a:t>3</a:t>
            </a:r>
            <a:r>
              <a:rPr lang="en-US" dirty="0"/>
              <a:t>		               </a:t>
            </a:r>
            <a:r>
              <a:rPr lang="en-US" sz="2400" dirty="0"/>
              <a:t>1</a:t>
            </a:r>
            <a:r>
              <a:rPr lang="en-US" dirty="0"/>
              <a:t>			         </a:t>
            </a:r>
            <a:r>
              <a:rPr lang="en-US" sz="2400" dirty="0"/>
              <a:t>25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A25D9C-A936-4236-8D81-82FF27710AA6}"/>
              </a:ext>
            </a:extLst>
          </p:cNvPr>
          <p:cNvCxnSpPr/>
          <p:nvPr/>
        </p:nvCxnSpPr>
        <p:spPr>
          <a:xfrm>
            <a:off x="1136073" y="4775199"/>
            <a:ext cx="0" cy="443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B5D57E-CB1A-4435-89E7-42AB2ECC3A68}"/>
              </a:ext>
            </a:extLst>
          </p:cNvPr>
          <p:cNvCxnSpPr/>
          <p:nvPr/>
        </p:nvCxnSpPr>
        <p:spPr>
          <a:xfrm>
            <a:off x="2341419" y="4807526"/>
            <a:ext cx="0" cy="443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F54190-7E1C-4146-97F8-C467B3FD793D}"/>
              </a:ext>
            </a:extLst>
          </p:cNvPr>
          <p:cNvCxnSpPr/>
          <p:nvPr/>
        </p:nvCxnSpPr>
        <p:spPr>
          <a:xfrm>
            <a:off x="4267200" y="4853708"/>
            <a:ext cx="0" cy="443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4F0DE7-1A2E-49DD-A53D-46A8ED0AFD33}"/>
              </a:ext>
            </a:extLst>
          </p:cNvPr>
          <p:cNvCxnSpPr/>
          <p:nvPr/>
        </p:nvCxnSpPr>
        <p:spPr>
          <a:xfrm>
            <a:off x="6788727" y="4853708"/>
            <a:ext cx="0" cy="443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1AA340-6128-48E3-80C4-D42C17507EA7}"/>
              </a:ext>
            </a:extLst>
          </p:cNvPr>
          <p:cNvSpPr txBox="1"/>
          <p:nvPr/>
        </p:nvSpPr>
        <p:spPr>
          <a:xfrm>
            <a:off x="622169" y="5290229"/>
            <a:ext cx="802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( x_1	        x_2	         x_3		      x_4 )       =      </a:t>
            </a:r>
            <a:r>
              <a:rPr lang="en-US" sz="2000" b="1" dirty="0"/>
              <a:t>X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98588CD-5A5B-4130-A4D3-50CC541A4833}"/>
              </a:ext>
            </a:extLst>
          </p:cNvPr>
          <p:cNvSpPr/>
          <p:nvPr/>
        </p:nvSpPr>
        <p:spPr>
          <a:xfrm rot="16200000">
            <a:off x="3729663" y="2740761"/>
            <a:ext cx="524994" cy="64983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28A23F-27EB-4F79-A0E8-E4CD54FFEDAD}"/>
              </a:ext>
            </a:extLst>
          </p:cNvPr>
          <p:cNvSpPr txBox="1"/>
          <p:nvPr/>
        </p:nvSpPr>
        <p:spPr>
          <a:xfrm>
            <a:off x="1902686" y="6252411"/>
            <a:ext cx="366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</a:t>
            </a:r>
            <a:r>
              <a:rPr lang="en-US" sz="2800" dirty="0"/>
              <a:t>feature vector</a:t>
            </a:r>
          </a:p>
        </p:txBody>
      </p:sp>
    </p:spTree>
    <p:extLst>
      <p:ext uri="{BB962C8B-B14F-4D97-AF65-F5344CB8AC3E}">
        <p14:creationId xmlns:p14="http://schemas.microsoft.com/office/powerpoint/2010/main" val="116009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20" grpId="0"/>
      <p:bldP spid="21" grpId="0" animBg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C539-800D-47B8-A245-D0432C6F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B87EC-AF61-42BB-A0BD-EFDA9E7D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6" y="1681577"/>
            <a:ext cx="716337" cy="955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C38717-CD33-4216-B4F3-8902684DC806}"/>
              </a:ext>
            </a:extLst>
          </p:cNvPr>
          <p:cNvSpPr txBox="1"/>
          <p:nvPr/>
        </p:nvSpPr>
        <p:spPr>
          <a:xfrm>
            <a:off x="1080654" y="2102801"/>
            <a:ext cx="7844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=       ( 1500 ,  3,    1,    25 )                                                            250000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DF13B-50D4-4EAF-BFCE-C663319D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803" y="915110"/>
            <a:ext cx="1001215" cy="95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0F923-1E62-4625-8EB5-977B22734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6" y="2564527"/>
            <a:ext cx="716337" cy="955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223D8-450E-4932-BB22-53447E1FE918}"/>
              </a:ext>
            </a:extLst>
          </p:cNvPr>
          <p:cNvSpPr txBox="1"/>
          <p:nvPr/>
        </p:nvSpPr>
        <p:spPr>
          <a:xfrm>
            <a:off x="1080654" y="2981631"/>
            <a:ext cx="7844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=       ( 1000 ,  2,    0,    200 )                                                          120000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D2B934-70B3-4FF2-8023-F16496D4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6" y="3506324"/>
            <a:ext cx="716337" cy="955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7F7AC-1E01-494F-88CA-9483EC485ED6}"/>
              </a:ext>
            </a:extLst>
          </p:cNvPr>
          <p:cNvSpPr txBox="1"/>
          <p:nvPr/>
        </p:nvSpPr>
        <p:spPr>
          <a:xfrm>
            <a:off x="1080654" y="3774809"/>
            <a:ext cx="7844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=       ( 2000 ,   5,    0,    135 )                                                          188000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B436C-C8BA-4BD6-9F9C-DDEB42CF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4" y="5122179"/>
            <a:ext cx="1212033" cy="1616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18A568-DDF0-45F3-AC3D-66E9CA7234B6}"/>
              </a:ext>
            </a:extLst>
          </p:cNvPr>
          <p:cNvSpPr txBox="1"/>
          <p:nvPr/>
        </p:nvSpPr>
        <p:spPr>
          <a:xfrm>
            <a:off x="1385455" y="5578764"/>
            <a:ext cx="2530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 (1800 , 3 , 1 , 75)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6BBF84-7DF1-4E07-9458-1A23F2B77FCF}"/>
              </a:ext>
            </a:extLst>
          </p:cNvPr>
          <p:cNvCxnSpPr/>
          <p:nvPr/>
        </p:nvCxnSpPr>
        <p:spPr>
          <a:xfrm>
            <a:off x="3814618" y="5800436"/>
            <a:ext cx="637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28DE653-580E-43BD-8AE8-69E51EDA5C90}"/>
              </a:ext>
            </a:extLst>
          </p:cNvPr>
          <p:cNvSpPr/>
          <p:nvPr/>
        </p:nvSpPr>
        <p:spPr>
          <a:xfrm>
            <a:off x="4572000" y="5412509"/>
            <a:ext cx="1671782" cy="785087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554677-FFA6-45EE-B209-6551D68F011B}"/>
              </a:ext>
            </a:extLst>
          </p:cNvPr>
          <p:cNvCxnSpPr/>
          <p:nvPr/>
        </p:nvCxnSpPr>
        <p:spPr>
          <a:xfrm>
            <a:off x="6377709" y="5778819"/>
            <a:ext cx="637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74252C0-41AD-4C47-8DAB-E8B81C358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345" y="4971766"/>
            <a:ext cx="1325418" cy="12688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22330A-C509-466A-AFBA-BB0750F2129B}"/>
              </a:ext>
            </a:extLst>
          </p:cNvPr>
          <p:cNvSpPr txBox="1"/>
          <p:nvPr/>
        </p:nvSpPr>
        <p:spPr>
          <a:xfrm>
            <a:off x="397164" y="1209964"/>
            <a:ext cx="568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B0604020202020204" charset="0"/>
                <a:ea typeface="Roboto" panose="020B0604020202020204" charset="0"/>
              </a:rPr>
              <a:t>{Area,  #Bedrooms,  Swimming pool, Distance from airport }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00410E-F50A-4A94-9D6A-054D7DE1F90A}"/>
              </a:ext>
            </a:extLst>
          </p:cNvPr>
          <p:cNvSpPr txBox="1"/>
          <p:nvPr/>
        </p:nvSpPr>
        <p:spPr>
          <a:xfrm>
            <a:off x="6696363" y="3837986"/>
            <a:ext cx="193040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910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2" grpId="0"/>
      <p:bldP spid="15" grpId="0" animBg="1"/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95" descr="bird-blue-300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44" y="4874325"/>
            <a:ext cx="1180375" cy="14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95"/>
          <p:cNvSpPr/>
          <p:nvPr/>
        </p:nvSpPr>
        <p:spPr>
          <a:xfrm>
            <a:off x="1811650" y="4055850"/>
            <a:ext cx="2455800" cy="1320900"/>
          </a:xfrm>
          <a:prstGeom prst="wedgeRoundRectCallout">
            <a:avLst>
              <a:gd name="adj1" fmla="val -64100"/>
              <a:gd name="adj2" fmla="val 33013"/>
              <a:gd name="adj3" fmla="val 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000FF"/>
                </a:solidFill>
                <a:latin typeface="Indie Flower"/>
                <a:ea typeface="Indie Flower"/>
                <a:cs typeface="Indie Flower"/>
                <a:sym typeface="Indie Flower"/>
              </a:rPr>
              <a:t>regression demo!</a:t>
            </a:r>
            <a:endParaRPr sz="3000" b="1" dirty="0">
              <a:solidFill>
                <a:srgbClr val="0000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95" descr="bird-blue-300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44" y="4874325"/>
            <a:ext cx="1180375" cy="14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95"/>
          <p:cNvSpPr/>
          <p:nvPr/>
        </p:nvSpPr>
        <p:spPr>
          <a:xfrm>
            <a:off x="1811650" y="4055850"/>
            <a:ext cx="2455800" cy="1320900"/>
          </a:xfrm>
          <a:prstGeom prst="wedgeRoundRectCallout">
            <a:avLst>
              <a:gd name="adj1" fmla="val -64100"/>
              <a:gd name="adj2" fmla="val 33013"/>
              <a:gd name="adj3" fmla="val 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000FF"/>
                </a:solidFill>
                <a:latin typeface="Indie Flower"/>
                <a:ea typeface="Indie Flower"/>
                <a:cs typeface="Indie Flower"/>
                <a:sym typeface="Indie Flower"/>
              </a:rPr>
              <a:t>QUESTIONS?</a:t>
            </a:r>
            <a:endParaRPr sz="3000" b="1" dirty="0">
              <a:solidFill>
                <a:srgbClr val="0000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283613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makes a problem easy?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FBB3F-61C5-401B-8DC7-870E8E7D7A2D}"/>
              </a:ext>
            </a:extLst>
          </p:cNvPr>
          <p:cNvSpPr txBox="1"/>
          <p:nvPr/>
        </p:nvSpPr>
        <p:spPr>
          <a:xfrm>
            <a:off x="4114800" y="29741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5B683-57B8-41E1-8F69-214E92BDF06C}"/>
              </a:ext>
            </a:extLst>
          </p:cNvPr>
          <p:cNvSpPr txBox="1"/>
          <p:nvPr/>
        </p:nvSpPr>
        <p:spPr>
          <a:xfrm>
            <a:off x="415636" y="1293091"/>
            <a:ext cx="829425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Adding two numbers is easy!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E49ABE-3562-4F54-AF8A-56E8B0740264}"/>
              </a:ext>
            </a:extLst>
          </p:cNvPr>
          <p:cNvSpPr/>
          <p:nvPr/>
        </p:nvSpPr>
        <p:spPr>
          <a:xfrm>
            <a:off x="969818" y="2225964"/>
            <a:ext cx="6428509" cy="326967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 (int a, int b)    {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sum = a  + b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sum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3F20-C3E2-4D88-B434-8B813376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problem easy?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69A27-5FBA-442F-AA33-6E573E392A53}"/>
              </a:ext>
            </a:extLst>
          </p:cNvPr>
          <p:cNvSpPr txBox="1"/>
          <p:nvPr/>
        </p:nvSpPr>
        <p:spPr>
          <a:xfrm>
            <a:off x="517236" y="1348509"/>
            <a:ext cx="75091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is predicting trajectory of a projectile!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F8DE4-34EB-473D-B193-19261201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10" y="2107012"/>
            <a:ext cx="6504362" cy="4343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A0BA6-4647-47B5-8A12-989DAD56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265" y="3301060"/>
            <a:ext cx="6031625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2AC5-2D84-419C-AF9C-FA7EB397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problem easy?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9F56D-394A-4E66-A730-DAE3C589148F}"/>
              </a:ext>
            </a:extLst>
          </p:cNvPr>
          <p:cNvSpPr txBox="1"/>
          <p:nvPr/>
        </p:nvSpPr>
        <p:spPr>
          <a:xfrm>
            <a:off x="369455" y="1256145"/>
            <a:ext cx="840509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is predicting trajectory of a projectile!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67250-FE08-4FBE-AFEA-22A42EBC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2" y="1899398"/>
            <a:ext cx="5766407" cy="468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2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403C-8949-4660-91BE-A1C05E07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predicting rain “easy”?</a:t>
            </a:r>
          </a:p>
        </p:txBody>
      </p:sp>
      <p:pic>
        <p:nvPicPr>
          <p:cNvPr id="3" name="Picture 2" descr="http://2.bp.blogspot.com/---lOag9n5ng/TV6vhtv3TLI/AAAAAAAAAyM/bEPid8F7gHc/s400/Weather%2BIndia.jpg">
            <a:extLst>
              <a:ext uri="{FF2B5EF4-FFF2-40B4-BE49-F238E27FC236}">
                <a16:creationId xmlns:a16="http://schemas.microsoft.com/office/drawing/2014/main" id="{BB1C9213-5A51-4779-8211-13F196B9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7088" y="2431183"/>
            <a:ext cx="4443933" cy="387534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C7EA3-0E7B-4D2D-8D4C-23B1060A4CBC}"/>
              </a:ext>
            </a:extLst>
          </p:cNvPr>
          <p:cNvSpPr txBox="1"/>
          <p:nvPr/>
        </p:nvSpPr>
        <p:spPr>
          <a:xfrm>
            <a:off x="2620650" y="898698"/>
            <a:ext cx="414779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WEATHER     FORECASTING</a:t>
            </a:r>
          </a:p>
        </p:txBody>
      </p:sp>
    </p:spTree>
    <p:extLst>
      <p:ext uri="{BB962C8B-B14F-4D97-AF65-F5344CB8AC3E}">
        <p14:creationId xmlns:p14="http://schemas.microsoft.com/office/powerpoint/2010/main" val="2919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09F0-46BF-4FA9-9990-ADE5B36E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predicting rain “easy”?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D6AC-9AA2-4286-90D0-2FF3481E9832}"/>
              </a:ext>
            </a:extLst>
          </p:cNvPr>
          <p:cNvSpPr>
            <a:spLocks noGrp="1"/>
          </p:cNvSpPr>
          <p:nvPr/>
        </p:nvSpPr>
        <p:spPr>
          <a:xfrm>
            <a:off x="315504" y="138891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Humidity</a:t>
            </a:r>
          </a:p>
          <a:p>
            <a:pPr lvl="1"/>
            <a:r>
              <a:rPr lang="en-US" dirty="0"/>
              <a:t>Pressure</a:t>
            </a:r>
          </a:p>
          <a:p>
            <a:pPr lvl="1"/>
            <a:r>
              <a:rPr lang="en-US" dirty="0"/>
              <a:t>Wind speed</a:t>
            </a:r>
          </a:p>
          <a:p>
            <a:pPr lvl="1"/>
            <a:r>
              <a:rPr lang="en-US" dirty="0"/>
              <a:t>Atmospheric stability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http://2.bp.blogspot.com/---lOag9n5ng/TV6vhtv3TLI/AAAAAAAAAyM/bEPid8F7gHc/s400/Weather%2BIndia.jpg">
            <a:extLst>
              <a:ext uri="{FF2B5EF4-FFF2-40B4-BE49-F238E27FC236}">
                <a16:creationId xmlns:a16="http://schemas.microsoft.com/office/drawing/2014/main" id="{CC0314D1-A829-408D-A263-DA9F6114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6749" y="1362006"/>
            <a:ext cx="3448355" cy="3007151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7046D-A9AD-4012-8FEE-693AB6FF833B}"/>
              </a:ext>
            </a:extLst>
          </p:cNvPr>
          <p:cNvSpPr txBox="1"/>
          <p:nvPr/>
        </p:nvSpPr>
        <p:spPr>
          <a:xfrm>
            <a:off x="1690254" y="5495994"/>
            <a:ext cx="6557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TOO MANY FACTORS!</a:t>
            </a:r>
          </a:p>
        </p:txBody>
      </p:sp>
    </p:spTree>
    <p:extLst>
      <p:ext uri="{BB962C8B-B14F-4D97-AF65-F5344CB8AC3E}">
        <p14:creationId xmlns:p14="http://schemas.microsoft.com/office/powerpoint/2010/main" val="3298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</a:t>
            </a:r>
            <a:r>
              <a:rPr lang="en-GB" i="1" dirty="0"/>
              <a:t>Learning</a:t>
            </a:r>
            <a:r>
              <a:rPr lang="en-GB" dirty="0"/>
              <a:t>?</a:t>
            </a:r>
            <a:endParaRPr dirty="0"/>
          </a:p>
        </p:txBody>
      </p:sp>
      <p:pic>
        <p:nvPicPr>
          <p:cNvPr id="118" name="Google Shape;118;p20" descr="part1_q_think_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2574680"/>
            <a:ext cx="6667500" cy="209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956530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455</Words>
  <Application>Microsoft Office PowerPoint</Application>
  <PresentationFormat>On-screen Show (4:3)</PresentationFormat>
  <Paragraphs>131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Consolas</vt:lpstr>
      <vt:lpstr>Indie Flower</vt:lpstr>
      <vt:lpstr>Roboto</vt:lpstr>
      <vt:lpstr>Material</vt:lpstr>
      <vt:lpstr>A Gentle Introduction to Machine Learning </vt:lpstr>
      <vt:lpstr>Why ML?</vt:lpstr>
      <vt:lpstr>Google’s GO</vt:lpstr>
      <vt:lpstr>What makes a problem easy?</vt:lpstr>
      <vt:lpstr>What makes a problem easy?</vt:lpstr>
      <vt:lpstr>What makes a problem easy?</vt:lpstr>
      <vt:lpstr>Is predicting rain “easy”?</vt:lpstr>
      <vt:lpstr>Is predicting rain “easy”?</vt:lpstr>
      <vt:lpstr>What is Learning?</vt:lpstr>
      <vt:lpstr>Kilometres to Miles</vt:lpstr>
      <vt:lpstr>Kilometres to Miles</vt:lpstr>
      <vt:lpstr>Kilometres to Miles</vt:lpstr>
      <vt:lpstr>Kilometres to Miles</vt:lpstr>
      <vt:lpstr>Kilometres to Miles</vt:lpstr>
      <vt:lpstr>Kilometres to Miles</vt:lpstr>
      <vt:lpstr>Ladybirds vs. Caterpillars</vt:lpstr>
      <vt:lpstr>Garden Bugs - Features</vt:lpstr>
      <vt:lpstr>Classifying Bugs</vt:lpstr>
      <vt:lpstr>Classifying Bugs</vt:lpstr>
      <vt:lpstr>Classifying Bugs</vt:lpstr>
      <vt:lpstr>Classifying Bugs -  Test on a new Bug!</vt:lpstr>
      <vt:lpstr>What are we learning?</vt:lpstr>
      <vt:lpstr>Learning from Data</vt:lpstr>
      <vt:lpstr>Learning from Data</vt:lpstr>
      <vt:lpstr>Learning from Data</vt:lpstr>
      <vt:lpstr>Machine Learning Paradigm</vt:lpstr>
      <vt:lpstr>Key Points</vt:lpstr>
      <vt:lpstr>Types of Learning - Classification</vt:lpstr>
      <vt:lpstr>Types of Learning - Classification</vt:lpstr>
      <vt:lpstr>SPAM FILTER – FEATURES?</vt:lpstr>
      <vt:lpstr>Types of Learning - Regression</vt:lpstr>
      <vt:lpstr>Classification vs Regression</vt:lpstr>
      <vt:lpstr>House price prediction</vt:lpstr>
      <vt:lpstr>Representing a House</vt:lpstr>
      <vt:lpstr>HOUSE PRICE PREDICTION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Gentle Introduction to Machine Learning (with Python)</dc:title>
  <dc:creator>sneha</dc:creator>
  <cp:lastModifiedBy>sneha</cp:lastModifiedBy>
  <cp:revision>48</cp:revision>
  <dcterms:modified xsi:type="dcterms:W3CDTF">2019-02-23T02:28:20Z</dcterms:modified>
</cp:coreProperties>
</file>